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62" r:id="rId5"/>
    <p:sldId id="264" r:id="rId6"/>
    <p:sldId id="267" r:id="rId7"/>
    <p:sldId id="263" r:id="rId8"/>
    <p:sldId id="268" r:id="rId9"/>
    <p:sldId id="269" r:id="rId10"/>
    <p:sldId id="270" r:id="rId11"/>
    <p:sldId id="271" r:id="rId12"/>
    <p:sldId id="274" r:id="rId13"/>
    <p:sldId id="275" r:id="rId14"/>
    <p:sldId id="285" r:id="rId15"/>
    <p:sldId id="276" r:id="rId16"/>
    <p:sldId id="279" r:id="rId17"/>
    <p:sldId id="280" r:id="rId18"/>
    <p:sldId id="281" r:id="rId19"/>
    <p:sldId id="282" r:id="rId20"/>
    <p:sldId id="283" r:id="rId21"/>
    <p:sldId id="272" r:id="rId22"/>
    <p:sldId id="284" r:id="rId23"/>
    <p:sldId id="273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605800-C9B3-4BB8-94A5-6744E6B4C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Slay the spire + 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Jonathan Sarasua</a:t>
            </a:r>
          </a:p>
        </p:txBody>
      </p: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Hand Positions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 err="1"/>
              <a:t>GetGoalHandTransforms</a:t>
            </a:r>
            <a:r>
              <a:rPr lang="en-US" dirty="0"/>
              <a:t>()</a:t>
            </a:r>
          </a:p>
          <a:p>
            <a:r>
              <a:rPr lang="en-US" dirty="0"/>
              <a:t>a = Hand Width</a:t>
            </a:r>
          </a:p>
          <a:p>
            <a:r>
              <a:rPr lang="en-US" dirty="0"/>
              <a:t>h = Hand Height / 2</a:t>
            </a:r>
          </a:p>
          <a:p>
            <a:r>
              <a:rPr lang="en-US" dirty="0"/>
              <a:t>a = 2 √( h * (2*R – h ) )</a:t>
            </a:r>
          </a:p>
          <a:p>
            <a:r>
              <a:rPr lang="en-US" dirty="0"/>
              <a:t>R= ( a</a:t>
            </a:r>
            <a:r>
              <a:rPr lang="en-US" baseline="30000" dirty="0"/>
              <a:t>2</a:t>
            </a:r>
            <a:r>
              <a:rPr lang="en-US" dirty="0"/>
              <a:t>/ (4*h) + h ) / 2</a:t>
            </a:r>
            <a:endParaRPr lang="en-US" baseline="300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ircularSegment">
            <a:extLst>
              <a:ext uri="{FF2B5EF4-FFF2-40B4-BE49-F238E27FC236}">
                <a16:creationId xmlns:a16="http://schemas.microsoft.com/office/drawing/2014/main" id="{1FB30E2F-3084-4667-A163-7D011A74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414" y="945053"/>
            <a:ext cx="2295525" cy="232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AE258A8-6D62-4EF0-B700-6BFE2ADD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13" y="3975358"/>
            <a:ext cx="8123339" cy="18215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F8D25AF-D9DC-4E9D-A34B-372E5CFA723D}"/>
              </a:ext>
            </a:extLst>
          </p:cNvPr>
          <p:cNvSpPr/>
          <p:nvPr/>
        </p:nvSpPr>
        <p:spPr>
          <a:xfrm>
            <a:off x="-497777" y="4980559"/>
            <a:ext cx="16448675" cy="1302190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52242E-4ADB-4A86-B96D-A245BCD13B6B}"/>
              </a:ext>
            </a:extLst>
          </p:cNvPr>
          <p:cNvCxnSpPr/>
          <p:nvPr/>
        </p:nvCxnSpPr>
        <p:spPr>
          <a:xfrm>
            <a:off x="3724713" y="5796908"/>
            <a:ext cx="8008663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BA826-6C97-4BEF-93FD-BBC323A5AB7F}"/>
              </a:ext>
            </a:extLst>
          </p:cNvPr>
          <p:cNvCxnSpPr/>
          <p:nvPr/>
        </p:nvCxnSpPr>
        <p:spPr>
          <a:xfrm>
            <a:off x="7726560" y="4980559"/>
            <a:ext cx="0" cy="81634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12724-CA28-415D-AA9D-196945A6775D}"/>
              </a:ext>
            </a:extLst>
          </p:cNvPr>
          <p:cNvSpPr txBox="1"/>
          <p:nvPr/>
        </p:nvSpPr>
        <p:spPr>
          <a:xfrm>
            <a:off x="7716689" y="5242911"/>
            <a:ext cx="47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4C7A4-589A-403A-9290-5A30D1BF6CA2}"/>
              </a:ext>
            </a:extLst>
          </p:cNvPr>
          <p:cNvSpPr txBox="1"/>
          <p:nvPr/>
        </p:nvSpPr>
        <p:spPr>
          <a:xfrm>
            <a:off x="7589634" y="590616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68057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6281275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Bezier Curve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281928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6281272" cy="3634486"/>
          </a:xfrm>
        </p:spPr>
        <p:txBody>
          <a:bodyPr>
            <a:normAutofit/>
          </a:bodyPr>
          <a:lstStyle/>
          <a:p>
            <a:r>
              <a:rPr lang="en-US" dirty="0"/>
              <a:t>A = Card Initial Position</a:t>
            </a:r>
          </a:p>
          <a:p>
            <a:r>
              <a:rPr lang="en-US" dirty="0"/>
              <a:t>B = A + </a:t>
            </a:r>
            <a:r>
              <a:rPr lang="en-US" dirty="0" err="1"/>
              <a:t>PushValue</a:t>
            </a:r>
            <a:r>
              <a:rPr lang="en-US" dirty="0"/>
              <a:t>*Up</a:t>
            </a:r>
          </a:p>
          <a:p>
            <a:r>
              <a:rPr lang="en-US" dirty="0"/>
              <a:t>C = Card Current Position</a:t>
            </a:r>
          </a:p>
          <a:p>
            <a:pPr lvl="1"/>
            <a:endParaRPr lang="en-US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80904F8-E968-4042-A651-C3DD3104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03" y="2125384"/>
            <a:ext cx="6128239" cy="3539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146953-7D98-47A7-A1EE-2A540295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24" y="1479884"/>
            <a:ext cx="6243703" cy="44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More Cards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Pivoted to adding more cards instead of more features</a:t>
            </a:r>
            <a:endParaRPr lang="en-US" baseline="300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9E391C-E6EA-4AF1-865C-A399623F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41" y="548639"/>
            <a:ext cx="2041162" cy="2631233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D9DF6A4-475A-4E96-A014-94A989BDC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75" y="4798668"/>
            <a:ext cx="1476375" cy="19050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1649CE3-B3CF-4060-98B5-E0587B823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982" y="502919"/>
            <a:ext cx="1947066" cy="2509935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58B65703-54DA-4008-A850-7EAA85DD2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385" y="3942602"/>
            <a:ext cx="2041163" cy="2631234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06817050-16DB-4D93-A8A0-C988DB690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401" y="3163943"/>
            <a:ext cx="2041162" cy="2631233"/>
          </a:xfrm>
          <a:prstGeom prst="rect">
            <a:avLst/>
          </a:prstGeom>
        </p:spPr>
      </p:pic>
      <p:pic>
        <p:nvPicPr>
          <p:cNvPr id="18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6C07FBB-E3A2-44AA-9C77-2E66667A5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665" y="3709338"/>
            <a:ext cx="2222116" cy="2864498"/>
          </a:xfrm>
          <a:prstGeom prst="rect">
            <a:avLst/>
          </a:prstGeom>
        </p:spPr>
      </p:pic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C39E904-33E1-45A1-9783-E4671A92B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8950" y="548639"/>
            <a:ext cx="2041163" cy="2631233"/>
          </a:xfrm>
          <a:prstGeom prst="rect">
            <a:avLst/>
          </a:prstGeom>
        </p:spPr>
      </p:pic>
      <p:pic>
        <p:nvPicPr>
          <p:cNvPr id="22" name="Picture 21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A82A9951-B238-4A35-84E8-0B3804C716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66" y="4531912"/>
            <a:ext cx="1476375" cy="1905000"/>
          </a:xfrm>
          <a:prstGeom prst="rect">
            <a:avLst/>
          </a:prstGeom>
        </p:spPr>
      </p:pic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139C672C-E577-48A8-A63A-5F76D4A336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455" y="2140322"/>
            <a:ext cx="2853285" cy="3678129"/>
          </a:xfrm>
          <a:prstGeom prst="rect">
            <a:avLst/>
          </a:prstGeom>
        </p:spPr>
      </p:pic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A108D8E-D1A5-4ADD-825B-64A8AAEA7C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142" y="1682308"/>
            <a:ext cx="2323451" cy="2995127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711E01E1-A4D8-4C7B-9C74-BC99733C6B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213" y="4677435"/>
            <a:ext cx="1476375" cy="1905000"/>
          </a:xfrm>
          <a:prstGeom prst="rect">
            <a:avLst/>
          </a:prstGeom>
        </p:spPr>
      </p:pic>
      <p:pic>
        <p:nvPicPr>
          <p:cNvPr id="30" name="Picture 29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8AF98212-4195-4812-853D-202F695D89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1617" y="4589763"/>
            <a:ext cx="1476375" cy="1905000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B14FA877-FFE5-4FD7-924A-3C837B28B9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313" y="3864985"/>
            <a:ext cx="1476375" cy="1905000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E588D283-DB31-4DEA-8C0F-5955E73C1C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560" y="720860"/>
            <a:ext cx="2349259" cy="3028396"/>
          </a:xfrm>
          <a:prstGeom prst="rect">
            <a:avLst/>
          </a:prstGeom>
        </p:spPr>
      </p:pic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55DCC95-83C5-4331-AAF8-75B48E6576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9256" y="1107854"/>
            <a:ext cx="1476375" cy="1905000"/>
          </a:xfrm>
          <a:prstGeom prst="rect">
            <a:avLst/>
          </a:prstGeom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760DAAD2-E2C9-42FF-A074-04985352A1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40030" y="3106238"/>
            <a:ext cx="1947066" cy="2509935"/>
          </a:xfrm>
          <a:prstGeom prst="rect">
            <a:avLst/>
          </a:prstGeom>
        </p:spPr>
      </p:pic>
      <p:pic>
        <p:nvPicPr>
          <p:cNvPr id="40" name="Picture 3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29DEE7-5EE4-428B-B937-3CAED2803B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8376" y="599551"/>
            <a:ext cx="2411588" cy="3108744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ACCAEA3C-83CB-4B4B-AACA-BF17F507B8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78621" y="2606356"/>
            <a:ext cx="2454409" cy="31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85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Deal Damage</a:t>
            </a:r>
          </a:p>
          <a:p>
            <a:r>
              <a:rPr lang="en-US" dirty="0"/>
              <a:t>Gain Block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A1011-F2A4-4CA2-B7BE-EA691511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41" y="548639"/>
            <a:ext cx="2041162" cy="2631233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0FD36FB-5501-4C9E-AA92-32E653BC6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50" y="548639"/>
            <a:ext cx="2041163" cy="2631233"/>
          </a:xfrm>
          <a:prstGeom prst="rect">
            <a:avLst/>
          </a:prstGeom>
        </p:spPr>
      </p:pic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5979DBE-86B0-410D-81F6-C416350DA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113" y="3179872"/>
            <a:ext cx="2041163" cy="2631233"/>
          </a:xfrm>
          <a:prstGeom prst="rect">
            <a:avLst/>
          </a:prstGeom>
        </p:spPr>
      </p:pic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E71D95C-AAC3-4EB7-BFE6-387DBD034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460" y="548639"/>
            <a:ext cx="2041162" cy="26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Gain Strength</a:t>
            </a:r>
          </a:p>
          <a:p>
            <a:r>
              <a:rPr lang="en-US" dirty="0"/>
              <a:t>Enemy Lose Strength</a:t>
            </a:r>
          </a:p>
          <a:p>
            <a:r>
              <a:rPr lang="en-US" dirty="0"/>
              <a:t>Exhaust</a:t>
            </a:r>
          </a:p>
          <a:p>
            <a:pPr lvl="1"/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A358BD3-E738-4BDF-8ED7-08CB0560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473" y="1454246"/>
            <a:ext cx="1947066" cy="2509935"/>
          </a:xfrm>
          <a:prstGeom prst="rect">
            <a:avLst/>
          </a:prstGeom>
        </p:spPr>
      </p:pic>
      <p:pic>
        <p:nvPicPr>
          <p:cNvPr id="13" name="Picture 12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F72AE7ED-528B-49B7-9270-2E9AE78DE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87" y="1426464"/>
            <a:ext cx="1947066" cy="2512343"/>
          </a:xfrm>
          <a:prstGeom prst="rect">
            <a:avLst/>
          </a:prstGeom>
        </p:spPr>
      </p:pic>
      <p:pic>
        <p:nvPicPr>
          <p:cNvPr id="14" name="Picture 13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E0616B92-1F58-4A1D-94FB-E3182F67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580" y="1426464"/>
            <a:ext cx="1947066" cy="2512343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CAE131A-161A-4693-9BC7-6F2224B8E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473" y="3964181"/>
            <a:ext cx="1947066" cy="25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33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Lose Health</a:t>
            </a:r>
          </a:p>
          <a:p>
            <a:r>
              <a:rPr lang="en-US" dirty="0"/>
              <a:t>Gain Energy</a:t>
            </a:r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FE54025-0A40-48E2-84C7-4FFC732E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18" y="2603735"/>
            <a:ext cx="2411588" cy="3108744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8F5DCDB1-E17F-44FE-A734-F358BA4E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983" y="2603735"/>
            <a:ext cx="2411588" cy="3108744"/>
          </a:xfrm>
          <a:prstGeom prst="rect">
            <a:avLst/>
          </a:prstGeom>
        </p:spPr>
      </p:pic>
      <p:pic>
        <p:nvPicPr>
          <p:cNvPr id="16" name="Picture 1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DE597B8-AE15-4D48-8289-B556273DD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53" y="2603735"/>
            <a:ext cx="2411588" cy="31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Draw card</a:t>
            </a:r>
          </a:p>
          <a:p>
            <a:pPr lvl="1"/>
            <a:r>
              <a:rPr lang="en-US" dirty="0"/>
              <a:t>Difficult due to animations</a:t>
            </a:r>
          </a:p>
          <a:p>
            <a:pPr lvl="1"/>
            <a:r>
              <a:rPr lang="en-US" dirty="0"/>
              <a:t>Treating hand as unordered set</a:t>
            </a:r>
          </a:p>
          <a:p>
            <a:pPr lvl="1"/>
            <a:r>
              <a:rPr lang="en-US" dirty="0"/>
              <a:t>Must update widget order, so overlap is correct</a:t>
            </a:r>
          </a:p>
        </p:txBody>
      </p:sp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AE1E875-E7A4-4E3D-9A02-BBE28E63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945" y="2558091"/>
            <a:ext cx="2229960" cy="287736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D7293204-25FA-4E23-B750-EDD294E1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20" y="2558091"/>
            <a:ext cx="2229960" cy="28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Add Wound to deck</a:t>
            </a:r>
          </a:p>
          <a:p>
            <a:r>
              <a:rPr lang="en-US" dirty="0"/>
              <a:t>Max HP increase</a:t>
            </a:r>
          </a:p>
          <a:p>
            <a:r>
              <a:rPr lang="en-US" dirty="0"/>
              <a:t>Strength multiplier</a:t>
            </a:r>
          </a:p>
          <a:p>
            <a:r>
              <a:rPr lang="en-US" dirty="0"/>
              <a:t>Increase damage based on strikes</a:t>
            </a:r>
          </a:p>
          <a:p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38EF073-CA2C-4276-974E-D49E5C49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91" y="714832"/>
            <a:ext cx="2344342" cy="3022058"/>
          </a:xfrm>
          <a:prstGeom prst="rect">
            <a:avLst/>
          </a:prstGeom>
        </p:spPr>
      </p:pic>
      <p:pic>
        <p:nvPicPr>
          <p:cNvPr id="10" name="Picture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93CB664-7808-4DDF-AB4E-15F0AFC5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32" y="3767402"/>
            <a:ext cx="2344341" cy="302205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E893FAF-8B23-4C74-BD24-7B842435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473" y="714831"/>
            <a:ext cx="2349259" cy="302839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B251F22-5182-49D5-8185-CB7BB4B2F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732" y="702155"/>
            <a:ext cx="2349259" cy="302839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8A2BF536-D5B9-4E62-8925-3BD8D0600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2" y="3773739"/>
            <a:ext cx="2349260" cy="30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Card Effects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2BFB357-76FA-4EB2-B3FD-DB02BCAC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7" y="702156"/>
            <a:ext cx="4476449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Lessons Learned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Game code consumes all</a:t>
            </a:r>
          </a:p>
          <a:p>
            <a:r>
              <a:rPr lang="en-US" dirty="0"/>
              <a:t>Transitions make everything better</a:t>
            </a:r>
          </a:p>
          <a:p>
            <a:pPr lvl="1"/>
            <a:r>
              <a:rPr lang="en-US" dirty="0"/>
              <a:t>…and more complex</a:t>
            </a:r>
          </a:p>
          <a:p>
            <a:r>
              <a:rPr lang="en-US" dirty="0"/>
              <a:t>Compartmentalize card effects</a:t>
            </a:r>
          </a:p>
          <a:p>
            <a:r>
              <a:rPr lang="en-US" dirty="0"/>
              <a:t>Organize event/state pipeline</a:t>
            </a:r>
          </a:p>
          <a:p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B75155F-AAEC-4627-90FD-D88F45A3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8B14624-27E7-4F38-94C9-BA3BBD90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FF232B-4302-47D0-A13A-AB340A25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DE394-430E-4066-83D0-E23B2938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C334D2-F45A-4DEA-A9DA-F46A575B6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DB0894-4831-4FEE-AC6D-B48BFDE0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60BB47-670B-4ED1-BF0F-B5C40CD55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FEF8EB-AB9E-466A-88D2-9242B256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GUI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7A68-4A0C-48A3-AA2B-A7CBAB256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8399"/>
            <a:ext cx="7216607" cy="35644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Widgets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Widgets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Widgets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Widgets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Transform Hierarchy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States (Visible, Hidden, Pressed, Highlighted, Disabled, etc.)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Properties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Text, Text color, Background color, Image, and more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Cascading defaults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Transition states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XML based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Event 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953319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estimate review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Original plan good</a:t>
            </a:r>
          </a:p>
          <a:p>
            <a:r>
              <a:rPr lang="en-US" dirty="0"/>
              <a:t>Estimates good</a:t>
            </a:r>
          </a:p>
          <a:p>
            <a:r>
              <a:rPr lang="en-US" dirty="0"/>
              <a:t>Pivot was good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7BC1EE7-7140-410C-9235-02532470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1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What would I do differently?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Code with multiple enemies in a fight in mind</a:t>
            </a:r>
          </a:p>
          <a:p>
            <a:r>
              <a:rPr lang="en-US" dirty="0"/>
              <a:t>Use a vector for hand instead of </a:t>
            </a:r>
            <a:r>
              <a:rPr lang="en-US"/>
              <a:t>an unordered set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7BC1EE7-7140-410C-9235-02532470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8B14624-27E7-4F38-94C9-BA3BBD90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FF232B-4302-47D0-A13A-AB340A25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EDE394-430E-4066-83D0-E23B2938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C334D2-F45A-4DEA-A9DA-F46A575B6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DB0894-4831-4FEE-AC6D-B48BFDE0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60BB47-670B-4ED1-BF0F-B5C40CD55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FEF8EB-AB9E-466A-88D2-9242B256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37217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GUI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7A68-4A0C-48A3-AA2B-A7CBAB256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38399"/>
            <a:ext cx="7216607" cy="35644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Widgets</a:t>
            </a:r>
          </a:p>
          <a:p>
            <a:pPr lvl="1"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Widgets</a:t>
            </a:r>
          </a:p>
          <a:p>
            <a:pPr lvl="2"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Widgets</a:t>
            </a:r>
          </a:p>
          <a:p>
            <a:pPr lvl="3"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Widgets</a:t>
            </a:r>
          </a:p>
          <a:p>
            <a:pPr lvl="1"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Transform Hierarchy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States (Visible, Hidden, Pressed, Highlighted, Disabled, etc.)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Properties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Text, Text color, Background color, Image, and more</a:t>
            </a:r>
          </a:p>
          <a:p>
            <a:pPr lvl="3"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Cascading defaults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Transition states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92D050"/>
                </a:solidFill>
              </a:rPr>
              <a:t>Transitions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0000"/>
                </a:solidFill>
              </a:rPr>
              <a:t>XML based</a:t>
            </a:r>
          </a:p>
          <a:p>
            <a:pPr>
              <a:lnSpc>
                <a:spcPct val="90000"/>
              </a:lnSpc>
            </a:pPr>
            <a:r>
              <a:rPr lang="en-US" sz="1500" b="1" u="sng" dirty="0">
                <a:solidFill>
                  <a:srgbClr val="92D050"/>
                </a:solidFill>
              </a:rPr>
              <a:t>Event 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956274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1B442-508B-4B61-978E-27DD145F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artifact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2463D3-9B27-4472-97D5-A9DDB996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Mouse controls</a:t>
            </a:r>
          </a:p>
          <a:p>
            <a:r>
              <a:rPr lang="en-US" dirty="0"/>
              <a:t>Deckbuilding mechanics</a:t>
            </a:r>
          </a:p>
          <a:p>
            <a:pPr lvl="1"/>
            <a:r>
              <a:rPr lang="en-US" dirty="0"/>
              <a:t>Play cards, but have ways of gaining and removing cards</a:t>
            </a:r>
          </a:p>
          <a:p>
            <a:r>
              <a:rPr lang="en-US" dirty="0"/>
              <a:t>Slay The Spire-like rules and encounters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805CA8-7FE5-4E4F-B620-84688FA6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44458"/>
            <a:ext cx="6735272" cy="37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1B442-508B-4B61-978E-27DD145F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artifact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2463D3-9B27-4472-97D5-A9DDB996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92D050"/>
                </a:solidFill>
              </a:rPr>
              <a:t>Mouse controls</a:t>
            </a:r>
          </a:p>
          <a:p>
            <a:r>
              <a:rPr lang="en-US" dirty="0">
                <a:solidFill>
                  <a:schemeClr val="tx1"/>
                </a:solidFill>
              </a:rPr>
              <a:t>Deckbuilding mechanics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Play cards, but have ways of gaining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removing cards</a:t>
            </a:r>
          </a:p>
          <a:p>
            <a:r>
              <a:rPr lang="en-US" b="1" u="sng" dirty="0">
                <a:solidFill>
                  <a:srgbClr val="92D050"/>
                </a:solidFill>
              </a:rPr>
              <a:t>Slay The Spire-like rules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encounters</a:t>
            </a:r>
          </a:p>
          <a:p>
            <a:r>
              <a:rPr lang="en-US" dirty="0">
                <a:solidFill>
                  <a:schemeClr val="tx1"/>
                </a:solidFill>
              </a:rPr>
              <a:t>Transitions</a:t>
            </a:r>
          </a:p>
          <a:p>
            <a:r>
              <a:rPr lang="en-US" dirty="0">
                <a:solidFill>
                  <a:schemeClr val="tx1"/>
                </a:solidFill>
              </a:rPr>
              <a:t>Lots of cards</a:t>
            </a:r>
          </a:p>
          <a:p>
            <a:r>
              <a:rPr lang="en-US" dirty="0">
                <a:solidFill>
                  <a:schemeClr val="tx1"/>
                </a:solidFill>
              </a:rPr>
              <a:t>Smooth playing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3CCF32-6B0F-423F-8B8E-370D33DC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6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CA8532E5-A363-4E63-9106-6DE2BBBC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ACABA09-280B-4FE9-B864-A1614C84410C}"/>
              </a:ext>
            </a:extLst>
          </p:cNvPr>
          <p:cNvSpPr/>
          <p:nvPr/>
        </p:nvSpPr>
        <p:spPr>
          <a:xfrm>
            <a:off x="6910939" y="4904071"/>
            <a:ext cx="847023" cy="2502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5BF68-0F16-499D-BEE3-B932614E5BD5}"/>
              </a:ext>
            </a:extLst>
          </p:cNvPr>
          <p:cNvSpPr/>
          <p:nvPr/>
        </p:nvSpPr>
        <p:spPr>
          <a:xfrm>
            <a:off x="4241831" y="4808438"/>
            <a:ext cx="2631306" cy="441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Statuses (</a:t>
            </a:r>
            <a:r>
              <a:rPr lang="en-US" dirty="0" err="1"/>
              <a:t>StatusDefinition</a:t>
            </a:r>
            <a:r>
              <a:rPr lang="en-US" dirty="0"/>
              <a:t>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50494A-26F5-48E6-B4D9-9D124EB5317F}"/>
              </a:ext>
            </a:extLst>
          </p:cNvPr>
          <p:cNvSpPr/>
          <p:nvPr/>
        </p:nvSpPr>
        <p:spPr>
          <a:xfrm>
            <a:off x="446534" y="3599848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1804-E41B-4141-BE88-B16FFBC4D8E7}"/>
              </a:ext>
            </a:extLst>
          </p:cNvPr>
          <p:cNvSpPr/>
          <p:nvPr/>
        </p:nvSpPr>
        <p:spPr>
          <a:xfrm>
            <a:off x="231006" y="3080084"/>
            <a:ext cx="1001028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34FCE7D-136C-4C81-B14E-477EDAA1B6E4}"/>
              </a:ext>
            </a:extLst>
          </p:cNvPr>
          <p:cNvSpPr/>
          <p:nvPr/>
        </p:nvSpPr>
        <p:spPr>
          <a:xfrm>
            <a:off x="2591364" y="3752248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B7CA12-4B14-440A-990E-F5DFC991B597}"/>
              </a:ext>
            </a:extLst>
          </p:cNvPr>
          <p:cNvSpPr/>
          <p:nvPr/>
        </p:nvSpPr>
        <p:spPr>
          <a:xfrm>
            <a:off x="2375836" y="3232484"/>
            <a:ext cx="1001028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C8BA902-C16F-4AF5-A711-A7B5690C3E76}"/>
              </a:ext>
            </a:extLst>
          </p:cNvPr>
          <p:cNvSpPr/>
          <p:nvPr/>
        </p:nvSpPr>
        <p:spPr>
          <a:xfrm>
            <a:off x="8328020" y="1788695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44F16-DC52-4B98-AAA9-51E3C796A00A}"/>
              </a:ext>
            </a:extLst>
          </p:cNvPr>
          <p:cNvSpPr/>
          <p:nvPr/>
        </p:nvSpPr>
        <p:spPr>
          <a:xfrm>
            <a:off x="7170821" y="1268931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 (</a:t>
            </a:r>
            <a:r>
              <a:rPr lang="en-US" dirty="0" err="1"/>
              <a:t>MoveTypeDefinition</a:t>
            </a:r>
            <a:r>
              <a:rPr lang="en-US" dirty="0"/>
              <a:t>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19E222-474B-4B01-8328-E8F953AB397E}"/>
              </a:ext>
            </a:extLst>
          </p:cNvPr>
          <p:cNvSpPr/>
          <p:nvPr/>
        </p:nvSpPr>
        <p:spPr>
          <a:xfrm>
            <a:off x="7208623" y="3847881"/>
            <a:ext cx="847023" cy="2502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1C2AF2-5A02-417D-98C5-9919BF727D5E}"/>
              </a:ext>
            </a:extLst>
          </p:cNvPr>
          <p:cNvSpPr/>
          <p:nvPr/>
        </p:nvSpPr>
        <p:spPr>
          <a:xfrm>
            <a:off x="4539515" y="3752248"/>
            <a:ext cx="2631306" cy="441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 (</a:t>
            </a:r>
            <a:r>
              <a:rPr lang="en-US" dirty="0" err="1"/>
              <a:t>EnemyDefinition</a:t>
            </a:r>
            <a:r>
              <a:rPr lang="en-US" dirty="0"/>
              <a:t>)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CB99BBF-89B2-44F1-AD22-BB4A3A78403B}"/>
              </a:ext>
            </a:extLst>
          </p:cNvPr>
          <p:cNvSpPr/>
          <p:nvPr/>
        </p:nvSpPr>
        <p:spPr>
          <a:xfrm>
            <a:off x="9481797" y="4470133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E145EF-91F4-4EA2-AA48-052286C50052}"/>
              </a:ext>
            </a:extLst>
          </p:cNvPr>
          <p:cNvSpPr/>
          <p:nvPr/>
        </p:nvSpPr>
        <p:spPr>
          <a:xfrm>
            <a:off x="9065743" y="4034589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 (</a:t>
            </a:r>
            <a:r>
              <a:rPr lang="en-US" dirty="0" err="1"/>
              <a:t>CardDefinition</a:t>
            </a:r>
            <a:r>
              <a:rPr lang="en-US" dirty="0"/>
              <a:t>)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E7389E-9860-44DA-8066-E1E2C3CFDE27}"/>
              </a:ext>
            </a:extLst>
          </p:cNvPr>
          <p:cNvSpPr/>
          <p:nvPr/>
        </p:nvSpPr>
        <p:spPr>
          <a:xfrm>
            <a:off x="3746959" y="2144208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E09DBD-92D9-4978-8021-EE3E72BF6949}"/>
              </a:ext>
            </a:extLst>
          </p:cNvPr>
          <p:cNvSpPr/>
          <p:nvPr/>
        </p:nvSpPr>
        <p:spPr>
          <a:xfrm>
            <a:off x="2589760" y="1624444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09E4C5F-4AFE-4C30-AE03-6C566FFF5E0F}"/>
              </a:ext>
            </a:extLst>
          </p:cNvPr>
          <p:cNvSpPr/>
          <p:nvPr/>
        </p:nvSpPr>
        <p:spPr>
          <a:xfrm>
            <a:off x="8496179" y="3752248"/>
            <a:ext cx="352363" cy="94487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78D137-B252-4818-8644-47C3FB4E57BD}"/>
              </a:ext>
            </a:extLst>
          </p:cNvPr>
          <p:cNvSpPr/>
          <p:nvPr/>
        </p:nvSpPr>
        <p:spPr>
          <a:xfrm>
            <a:off x="8334734" y="3417257"/>
            <a:ext cx="2345654" cy="253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36394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CA8532E5-A363-4E63-9106-6DE2BBBC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ACABA09-280B-4FE9-B864-A1614C84410C}"/>
              </a:ext>
            </a:extLst>
          </p:cNvPr>
          <p:cNvSpPr/>
          <p:nvPr/>
        </p:nvSpPr>
        <p:spPr>
          <a:xfrm>
            <a:off x="6910939" y="4904071"/>
            <a:ext cx="847023" cy="2502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5BF68-0F16-499D-BEE3-B932614E5BD5}"/>
              </a:ext>
            </a:extLst>
          </p:cNvPr>
          <p:cNvSpPr/>
          <p:nvPr/>
        </p:nvSpPr>
        <p:spPr>
          <a:xfrm>
            <a:off x="4241831" y="4808438"/>
            <a:ext cx="2631306" cy="441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Statuses (</a:t>
            </a:r>
            <a:r>
              <a:rPr lang="en-US" dirty="0" err="1"/>
              <a:t>WidgetGrid</a:t>
            </a:r>
            <a:r>
              <a:rPr lang="en-US" dirty="0"/>
              <a:t>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50494A-26F5-48E6-B4D9-9D124EB5317F}"/>
              </a:ext>
            </a:extLst>
          </p:cNvPr>
          <p:cNvSpPr/>
          <p:nvPr/>
        </p:nvSpPr>
        <p:spPr>
          <a:xfrm>
            <a:off x="446534" y="3599848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41804-E41B-4141-BE88-B16FFBC4D8E7}"/>
              </a:ext>
            </a:extLst>
          </p:cNvPr>
          <p:cNvSpPr/>
          <p:nvPr/>
        </p:nvSpPr>
        <p:spPr>
          <a:xfrm>
            <a:off x="182881" y="3080084"/>
            <a:ext cx="1751798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(Widget)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34FCE7D-136C-4C81-B14E-477EDAA1B6E4}"/>
              </a:ext>
            </a:extLst>
          </p:cNvPr>
          <p:cNvSpPr/>
          <p:nvPr/>
        </p:nvSpPr>
        <p:spPr>
          <a:xfrm>
            <a:off x="3024501" y="3887986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B7CA12-4B14-440A-990E-F5DFC991B597}"/>
              </a:ext>
            </a:extLst>
          </p:cNvPr>
          <p:cNvSpPr/>
          <p:nvPr/>
        </p:nvSpPr>
        <p:spPr>
          <a:xfrm>
            <a:off x="2156059" y="3441032"/>
            <a:ext cx="2345654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(</a:t>
            </a:r>
            <a:r>
              <a:rPr lang="en-US" dirty="0" err="1"/>
              <a:t>WidgetSlider</a:t>
            </a:r>
            <a:r>
              <a:rPr lang="en-US" dirty="0"/>
              <a:t>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C8BA902-C16F-4AF5-A711-A7B5690C3E76}"/>
              </a:ext>
            </a:extLst>
          </p:cNvPr>
          <p:cNvSpPr/>
          <p:nvPr/>
        </p:nvSpPr>
        <p:spPr>
          <a:xfrm>
            <a:off x="8328020" y="1788695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E44F16-DC52-4B98-AAA9-51E3C796A00A}"/>
              </a:ext>
            </a:extLst>
          </p:cNvPr>
          <p:cNvSpPr/>
          <p:nvPr/>
        </p:nvSpPr>
        <p:spPr>
          <a:xfrm>
            <a:off x="7170821" y="1268931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 (Widget)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19E222-474B-4B01-8328-E8F953AB397E}"/>
              </a:ext>
            </a:extLst>
          </p:cNvPr>
          <p:cNvSpPr/>
          <p:nvPr/>
        </p:nvSpPr>
        <p:spPr>
          <a:xfrm>
            <a:off x="7208623" y="3847881"/>
            <a:ext cx="847023" cy="2502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1C2AF2-5A02-417D-98C5-9919BF727D5E}"/>
              </a:ext>
            </a:extLst>
          </p:cNvPr>
          <p:cNvSpPr/>
          <p:nvPr/>
        </p:nvSpPr>
        <p:spPr>
          <a:xfrm>
            <a:off x="4539515" y="3752248"/>
            <a:ext cx="2631306" cy="441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Enemy (Widget)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CB99BBF-89B2-44F1-AD22-BB4A3A78403B}"/>
              </a:ext>
            </a:extLst>
          </p:cNvPr>
          <p:cNvSpPr/>
          <p:nvPr/>
        </p:nvSpPr>
        <p:spPr>
          <a:xfrm>
            <a:off x="9481797" y="4470133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E145EF-91F4-4EA2-AA48-052286C50052}"/>
              </a:ext>
            </a:extLst>
          </p:cNvPr>
          <p:cNvSpPr/>
          <p:nvPr/>
        </p:nvSpPr>
        <p:spPr>
          <a:xfrm>
            <a:off x="9065743" y="4034589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 (Widget)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E7389E-9860-44DA-8066-E1E2C3CFDE27}"/>
              </a:ext>
            </a:extLst>
          </p:cNvPr>
          <p:cNvSpPr/>
          <p:nvPr/>
        </p:nvSpPr>
        <p:spPr>
          <a:xfrm>
            <a:off x="3746959" y="2144208"/>
            <a:ext cx="352363" cy="77002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E09DBD-92D9-4978-8021-EE3E72BF6949}"/>
              </a:ext>
            </a:extLst>
          </p:cNvPr>
          <p:cNvSpPr/>
          <p:nvPr/>
        </p:nvSpPr>
        <p:spPr>
          <a:xfrm>
            <a:off x="2589760" y="1624444"/>
            <a:ext cx="3003081" cy="348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(Widget)</a:t>
            </a:r>
          </a:p>
        </p:txBody>
      </p:sp>
    </p:spTree>
    <p:extLst>
      <p:ext uri="{BB962C8B-B14F-4D97-AF65-F5344CB8AC3E}">
        <p14:creationId xmlns:p14="http://schemas.microsoft.com/office/powerpoint/2010/main" val="10224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Widget Construction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Transform</a:t>
            </a:r>
          </a:p>
          <a:p>
            <a:pPr lvl="1"/>
            <a:r>
              <a:rPr lang="en-US" dirty="0"/>
              <a:t>Scale = Dimensions</a:t>
            </a:r>
          </a:p>
          <a:p>
            <a:pPr lvl="1"/>
            <a:r>
              <a:rPr lang="en-US" dirty="0"/>
              <a:t>Position = Center of Widget relative to parent Widget</a:t>
            </a:r>
          </a:p>
          <a:p>
            <a:r>
              <a:rPr lang="en-US" dirty="0" err="1"/>
              <a:t>SetCanSelect</a:t>
            </a:r>
            <a:r>
              <a:rPr lang="en-US" dirty="0"/>
              <a:t>( True )</a:t>
            </a:r>
          </a:p>
          <a:p>
            <a:r>
              <a:rPr lang="en-US" dirty="0" err="1"/>
              <a:t>SetEventToFire</a:t>
            </a:r>
            <a:r>
              <a:rPr lang="en-US" dirty="0"/>
              <a:t>( “</a:t>
            </a:r>
            <a:r>
              <a:rPr lang="en-US" dirty="0" err="1"/>
              <a:t>EventName</a:t>
            </a:r>
            <a:r>
              <a:rPr lang="en-US" dirty="0"/>
              <a:t>” )</a:t>
            </a:r>
          </a:p>
          <a:p>
            <a:r>
              <a:rPr lang="en-US" dirty="0" err="1"/>
              <a:t>SetText</a:t>
            </a:r>
            <a:r>
              <a:rPr lang="en-US" dirty="0"/>
              <a:t>( “End Turn” )</a:t>
            </a:r>
          </a:p>
          <a:p>
            <a:r>
              <a:rPr lang="en-US" dirty="0" err="1"/>
              <a:t>SetTextSize</a:t>
            </a:r>
            <a:r>
              <a:rPr lang="en-US" dirty="0"/>
              <a:t>( 0.1f )</a:t>
            </a:r>
          </a:p>
          <a:p>
            <a:r>
              <a:rPr lang="en-US" dirty="0" err="1"/>
              <a:t>SetTexture</a:t>
            </a:r>
            <a:r>
              <a:rPr lang="en-US" dirty="0"/>
              <a:t>( </a:t>
            </a:r>
            <a:r>
              <a:rPr lang="en-US" dirty="0" err="1"/>
              <a:t>baseTex</a:t>
            </a:r>
            <a:r>
              <a:rPr lang="en-US" dirty="0"/>
              <a:t>, </a:t>
            </a:r>
            <a:r>
              <a:rPr lang="en-US" dirty="0" err="1"/>
              <a:t>hoverTex</a:t>
            </a:r>
            <a:r>
              <a:rPr lang="en-US" dirty="0"/>
              <a:t>, </a:t>
            </a:r>
            <a:r>
              <a:rPr lang="en-US" dirty="0" err="1"/>
              <a:t>selectTex</a:t>
            </a:r>
            <a:r>
              <a:rPr lang="en-US" dirty="0"/>
              <a:t> )</a:t>
            </a:r>
          </a:p>
          <a:p>
            <a:r>
              <a:rPr lang="en-US" dirty="0" err="1"/>
              <a:t>ReleaseDelegate</a:t>
            </a:r>
            <a:endParaRPr lang="en-US" dirty="0"/>
          </a:p>
          <a:p>
            <a:pPr lvl="1"/>
            <a:r>
              <a:rPr lang="en-US" dirty="0"/>
              <a:t>Subscribe </a:t>
            </a:r>
            <a:r>
              <a:rPr lang="en-US" dirty="0" err="1"/>
              <a:t>PlayCard</a:t>
            </a: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CCD3982-2356-4C80-864C-26B17411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9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5995F-B36C-4185-BA97-47EBDB23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Event System Integration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1FBE-64F2-4A4C-BFD1-F0659D33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When a card is played</a:t>
            </a:r>
          </a:p>
          <a:p>
            <a:pPr lvl="1"/>
            <a:r>
              <a:rPr lang="en-US" dirty="0"/>
              <a:t>Call </a:t>
            </a:r>
            <a:r>
              <a:rPr lang="en-US" dirty="0" err="1"/>
              <a:t>StartPlayCard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Do card effects</a:t>
            </a:r>
          </a:p>
          <a:p>
            <a:pPr lvl="2"/>
            <a:r>
              <a:rPr lang="en-US" dirty="0"/>
              <a:t>Start animation to discard pile</a:t>
            </a:r>
          </a:p>
          <a:p>
            <a:pPr lvl="3"/>
            <a:r>
              <a:rPr lang="en-US" dirty="0"/>
              <a:t>Subscribe </a:t>
            </a:r>
            <a:r>
              <a:rPr lang="en-US" dirty="0" err="1"/>
              <a:t>EndPlayCard</a:t>
            </a:r>
            <a:r>
              <a:rPr lang="en-US" dirty="0"/>
              <a:t> to </a:t>
            </a:r>
            <a:r>
              <a:rPr lang="en-US" dirty="0" err="1"/>
              <a:t>EndAnimation</a:t>
            </a:r>
            <a:endParaRPr lang="en-US" dirty="0"/>
          </a:p>
          <a:p>
            <a:pPr lvl="1"/>
            <a:r>
              <a:rPr lang="en-US" dirty="0"/>
              <a:t>Call </a:t>
            </a:r>
            <a:r>
              <a:rPr lang="en-US" dirty="0" err="1"/>
              <a:t>EndPlayCard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Do card cleanup like </a:t>
            </a:r>
            <a:r>
              <a:rPr lang="en-US" dirty="0" err="1"/>
              <a:t>MatchUIToGameState</a:t>
            </a:r>
            <a:r>
              <a:rPr lang="en-US" dirty="0"/>
              <a:t>()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194BDF6-29AB-4E2F-9015-B363EC21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3943"/>
            <a:ext cx="6735272" cy="38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525</TotalTime>
  <Words>468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Gill Sans MT</vt:lpstr>
      <vt:lpstr>Wingdings 2</vt:lpstr>
      <vt:lpstr>Dividend</vt:lpstr>
      <vt:lpstr>Slay the spire + GUI</vt:lpstr>
      <vt:lpstr>GUI system</vt:lpstr>
      <vt:lpstr>GUI system</vt:lpstr>
      <vt:lpstr>artifact</vt:lpstr>
      <vt:lpstr>artifact</vt:lpstr>
      <vt:lpstr>PowerPoint Presentation</vt:lpstr>
      <vt:lpstr>PowerPoint Presentation</vt:lpstr>
      <vt:lpstr>Widget Construction</vt:lpstr>
      <vt:lpstr>Event System Integration</vt:lpstr>
      <vt:lpstr>Hand Positions</vt:lpstr>
      <vt:lpstr>Bezier Curve</vt:lpstr>
      <vt:lpstr>More Cards</vt:lpstr>
      <vt:lpstr>Card effects</vt:lpstr>
      <vt:lpstr>Card effects</vt:lpstr>
      <vt:lpstr>Card effects</vt:lpstr>
      <vt:lpstr>Card effects</vt:lpstr>
      <vt:lpstr>Card effects</vt:lpstr>
      <vt:lpstr>Card Effects</vt:lpstr>
      <vt:lpstr>Lessons Learned</vt:lpstr>
      <vt:lpstr>Time estimate review</vt:lpstr>
      <vt:lpstr>What would I do differently?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 game GUI</dc:title>
  <dc:creator>Jonathan Sarasua</dc:creator>
  <cp:lastModifiedBy>Jonathan Sarasua</cp:lastModifiedBy>
  <cp:revision>39</cp:revision>
  <dcterms:created xsi:type="dcterms:W3CDTF">2021-02-03T03:19:07Z</dcterms:created>
  <dcterms:modified xsi:type="dcterms:W3CDTF">2021-04-30T03:24:18Z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